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7" r:id="rId4"/>
    <p:sldId id="264" r:id="rId5"/>
    <p:sldId id="25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365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278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5569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142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9825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5106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582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07353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75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196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641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376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33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034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5382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7890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9005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03E8B1-D1B6-4F3E-97EC-6C3393F238EA}" type="datetimeFigureOut">
              <a:rPr lang="uk-UA" smtClean="0"/>
              <a:pPr/>
              <a:t>19.03.2021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AFB3AE-EAC0-42A2-9AFA-45C8413F53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42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995" y="2717443"/>
            <a:ext cx="9818688" cy="1854558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Хімія ноосфери та проблеми екології</a:t>
            </a:r>
            <a:endParaRPr lang="uk-UA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5769" y="2279561"/>
            <a:ext cx="8715219" cy="4378817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Освітня компонента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56667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Міністерство</a:t>
            </a:r>
            <a:r>
              <a:rPr lang="ru-RU" i="1" dirty="0" smtClean="0">
                <a:solidFill>
                  <a:srgbClr val="7030A0"/>
                </a:solidFill>
              </a:rPr>
              <a:t>  </a:t>
            </a:r>
            <a:r>
              <a:rPr lang="ru-RU" b="1" dirty="0" smtClean="0">
                <a:solidFill>
                  <a:srgbClr val="7030A0"/>
                </a:solidFill>
              </a:rPr>
              <a:t>освіти і науки </a:t>
            </a:r>
            <a:r>
              <a:rPr lang="ru-RU" b="1" dirty="0" err="1" smtClean="0">
                <a:solidFill>
                  <a:srgbClr val="7030A0"/>
                </a:solidFill>
              </a:rPr>
              <a:t>України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err="1" smtClean="0">
                <a:solidFill>
                  <a:srgbClr val="7030A0"/>
                </a:solidFill>
              </a:rPr>
              <a:t>Херсонський</a:t>
            </a:r>
            <a:r>
              <a:rPr lang="ru-RU" b="1" dirty="0" smtClean="0">
                <a:solidFill>
                  <a:srgbClr val="7030A0"/>
                </a:solidFill>
              </a:rPr>
              <a:t> державний </a:t>
            </a:r>
            <a:r>
              <a:rPr lang="ru-RU" b="1" dirty="0" err="1" smtClean="0">
                <a:solidFill>
                  <a:srgbClr val="7030A0"/>
                </a:solidFill>
              </a:rPr>
              <a:t>університет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err="1" smtClean="0">
                <a:solidFill>
                  <a:srgbClr val="7030A0"/>
                </a:solidFill>
              </a:rPr>
              <a:t>Медичний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факультет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Кафедра хімії та </a:t>
            </a:r>
            <a:r>
              <a:rPr lang="ru-RU" b="1" dirty="0" err="1" smtClean="0">
                <a:solidFill>
                  <a:srgbClr val="7030A0"/>
                </a:solidFill>
              </a:rPr>
              <a:t>фармації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5229493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Освітньо-професійна програма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“ Середня освіта (Хімія)”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Другий (магістерський)рівень вищої освіти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Спеціальність 014 Середня освіта (Хімія)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5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-333983"/>
            <a:ext cx="10364451" cy="159617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22" y="1168401"/>
            <a:ext cx="9918700" cy="4584700"/>
          </a:xfrm>
        </p:spPr>
      </p:pic>
    </p:spTree>
    <p:extLst>
      <p:ext uri="{BB962C8B-B14F-4D97-AF65-F5344CB8AC3E}">
        <p14:creationId xmlns:p14="http://schemas.microsoft.com/office/powerpoint/2010/main" xmlns="" val="357830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200" y="0"/>
            <a:ext cx="9144000" cy="4176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4176762"/>
            <a:ext cx="1023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В.І. Вернадський передбачив перехід біосфери в новий стан, у так звану сферу розуму - ноосферу (від </a:t>
            </a:r>
            <a:r>
              <a:rPr lang="uk-UA" sz="2400" dirty="0" err="1"/>
              <a:t>грецьк</a:t>
            </a:r>
            <a:r>
              <a:rPr lang="uk-UA" sz="2400" dirty="0"/>
              <a:t>. “</a:t>
            </a:r>
            <a:r>
              <a:rPr lang="en-US" sz="2400" dirty="0" err="1"/>
              <a:t>noos</a:t>
            </a:r>
            <a:r>
              <a:rPr lang="en-US" sz="2400" dirty="0"/>
              <a:t>” - </a:t>
            </a:r>
            <a:r>
              <a:rPr lang="uk-UA" sz="2400" dirty="0"/>
              <a:t>людський розум) П’єр </a:t>
            </a:r>
            <a:r>
              <a:rPr lang="uk-UA" sz="2400" dirty="0" err="1"/>
              <a:t>Тейяр</a:t>
            </a:r>
            <a:r>
              <a:rPr lang="uk-UA" sz="2400" dirty="0"/>
              <a:t> де </a:t>
            </a:r>
            <a:r>
              <a:rPr lang="uk-UA" sz="2400" dirty="0" err="1"/>
              <a:t>Шарден</a:t>
            </a:r>
            <a:r>
              <a:rPr lang="uk-UA" sz="2400" dirty="0"/>
              <a:t> Едуард </a:t>
            </a:r>
            <a:r>
              <a:rPr lang="uk-UA" sz="2400" dirty="0" err="1"/>
              <a:t>Леруа</a:t>
            </a:r>
            <a:r>
              <a:rPr lang="uk-UA" sz="2400" dirty="0"/>
              <a:t> У 1920-х роках французький філософ Едуард Луї </a:t>
            </a:r>
            <a:r>
              <a:rPr lang="uk-UA" sz="2400" dirty="0" err="1"/>
              <a:t>Еманюель</a:t>
            </a:r>
            <a:r>
              <a:rPr lang="uk-UA" sz="2400" dirty="0"/>
              <a:t> </a:t>
            </a:r>
            <a:r>
              <a:rPr lang="uk-UA" sz="2400" dirty="0" err="1"/>
              <a:t>Жюльєн</a:t>
            </a:r>
            <a:r>
              <a:rPr lang="uk-UA" sz="2400" dirty="0"/>
              <a:t> </a:t>
            </a:r>
            <a:r>
              <a:rPr lang="uk-UA" sz="2400" dirty="0" err="1"/>
              <a:t>Леруа</a:t>
            </a:r>
            <a:r>
              <a:rPr lang="uk-UA" sz="2400" dirty="0"/>
              <a:t> ввів поняття “ноосфера”. Разом із П’єром </a:t>
            </a:r>
            <a:r>
              <a:rPr lang="uk-UA" sz="2400" dirty="0" err="1"/>
              <a:t>Тейяром</a:t>
            </a:r>
            <a:r>
              <a:rPr lang="uk-UA" sz="2400" dirty="0"/>
              <a:t> де </a:t>
            </a:r>
            <a:r>
              <a:rPr lang="uk-UA" sz="2400" dirty="0" err="1"/>
              <a:t>Шарденом</a:t>
            </a:r>
            <a:r>
              <a:rPr lang="uk-UA" sz="2400" dirty="0"/>
              <a:t> у 1927 році розробили концепцію ноосфери.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6090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0"/>
            <a:ext cx="9931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Мета курсу: </a:t>
            </a:r>
            <a:r>
              <a:rPr lang="uk-UA" sz="2800" dirty="0"/>
              <a:t>формування у студентів уявлень про </a:t>
            </a:r>
            <a:r>
              <a:rPr lang="uk-UA" sz="2800" dirty="0" smtClean="0"/>
              <a:t>ноосферу, можливість її створення, геохімічні </a:t>
            </a:r>
            <a:r>
              <a:rPr lang="uk-UA" sz="2800" dirty="0"/>
              <a:t>процеси, що відбуваються в природних геосистемах, а також стан навколишнього середовища.</a:t>
            </a:r>
          </a:p>
          <a:p>
            <a:r>
              <a:rPr lang="uk-UA" sz="2800" b="1" dirty="0"/>
              <a:t> </a:t>
            </a:r>
            <a:endParaRPr lang="uk-UA" sz="2800" dirty="0"/>
          </a:p>
          <a:p>
            <a:r>
              <a:rPr lang="uk-UA" sz="2800" b="1" u="sng" dirty="0"/>
              <a:t>Основні завдання курсу</a:t>
            </a:r>
            <a:r>
              <a:rPr lang="uk-UA" sz="2800" b="1" u="sng" dirty="0" smtClean="0"/>
              <a:t>:</a:t>
            </a:r>
            <a:r>
              <a:rPr lang="uk-UA" sz="2800" b="1" dirty="0"/>
              <a:t> </a:t>
            </a:r>
            <a:endParaRPr lang="uk-UA" sz="2800" dirty="0"/>
          </a:p>
          <a:p>
            <a:r>
              <a:rPr lang="uk-UA" sz="2800" b="1" i="1" dirty="0"/>
              <a:t>Теоретичні:</a:t>
            </a:r>
            <a:endParaRPr lang="uk-UA" sz="2800" dirty="0"/>
          </a:p>
          <a:p>
            <a:r>
              <a:rPr lang="uk-UA" sz="2800" dirty="0"/>
              <a:t>- сформувати у студентів уявлення про хімічне єдність навколишнього середовища;</a:t>
            </a:r>
          </a:p>
          <a:p>
            <a:r>
              <a:rPr lang="uk-UA" sz="2800" dirty="0"/>
              <a:t>- провести співвідношення хімічного составу міжзоряної речовини, складу різних </a:t>
            </a:r>
            <a:r>
              <a:rPr lang="uk-UA" sz="2800" dirty="0" err="1"/>
              <a:t>геосфер</a:t>
            </a:r>
            <a:r>
              <a:rPr lang="uk-UA" sz="2800" dirty="0"/>
              <a:t> і планет Сонячної системи;</a:t>
            </a:r>
          </a:p>
          <a:p>
            <a:r>
              <a:rPr lang="uk-UA" sz="2800" dirty="0"/>
              <a:t>- дати уявлення про природні та техногенні потоки речовин і </a:t>
            </a:r>
            <a:r>
              <a:rPr lang="uk-UA" sz="2800" dirty="0" err="1"/>
              <a:t>хемодинаміку</a:t>
            </a:r>
            <a:r>
              <a:rPr lang="uk-UA" sz="2800" dirty="0"/>
              <a:t> компонентів навколишнього середовища.</a:t>
            </a:r>
          </a:p>
          <a:p>
            <a:r>
              <a:rPr lang="uk-UA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5016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1700" y="413435"/>
            <a:ext cx="10668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Практичні:</a:t>
            </a:r>
            <a:endParaRPr lang="uk-UA" sz="2800" dirty="0"/>
          </a:p>
          <a:p>
            <a:pPr lvl="0"/>
            <a:r>
              <a:rPr lang="uk-UA" sz="2800" dirty="0" smtClean="0"/>
              <a:t>-сформувати </a:t>
            </a:r>
            <a:r>
              <a:rPr lang="uk-UA" sz="2800" dirty="0"/>
              <a:t>поняття про взаємозв’язки природних фізико-хімічних процесів літосфери, гідросфери та атмосфери;</a:t>
            </a:r>
          </a:p>
          <a:p>
            <a:pPr lvl="0"/>
            <a:r>
              <a:rPr lang="uk-UA" sz="2800" dirty="0" smtClean="0"/>
              <a:t>-сформувати </a:t>
            </a:r>
            <a:r>
              <a:rPr lang="uk-UA" sz="2800" dirty="0"/>
              <a:t>поняття про основні геохімічні цикли біогенних елементах в біосфері та вплив на них техногенезу; </a:t>
            </a:r>
          </a:p>
          <a:p>
            <a:pPr lvl="0"/>
            <a:r>
              <a:rPr lang="uk-UA" sz="2800" dirty="0" smtClean="0"/>
              <a:t>-сформувати </a:t>
            </a:r>
            <a:r>
              <a:rPr lang="uk-UA" sz="2800" dirty="0"/>
              <a:t>поняття про методи раціонального використання атмосферного повітря, </a:t>
            </a:r>
            <a:r>
              <a:rPr lang="uk-UA" sz="2800" dirty="0" err="1"/>
              <a:t>грунту</a:t>
            </a:r>
            <a:r>
              <a:rPr lang="uk-UA" sz="2800" dirty="0"/>
              <a:t> та природних вод;</a:t>
            </a:r>
          </a:p>
          <a:p>
            <a:pPr lvl="0"/>
            <a:r>
              <a:rPr lang="uk-UA" sz="2800" dirty="0" smtClean="0"/>
              <a:t>-сформувати </a:t>
            </a:r>
            <a:r>
              <a:rPr lang="uk-UA" sz="2800" dirty="0"/>
              <a:t>поняття про методи охорони навколишнього середовища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805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400" y="79622"/>
            <a:ext cx="1158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Зміст курсу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Формування ноосфери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Основні </a:t>
            </a:r>
            <a:r>
              <a:rPr lang="uk-UA" sz="2800" b="1" dirty="0"/>
              <a:t>уявлення про навколишнє середовище</a:t>
            </a: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800" b="1" dirty="0"/>
              <a:t>Глобальні природні цикли елементів і речовин</a:t>
            </a: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800" b="1" dirty="0"/>
              <a:t>Екологічні проблеми хімії гідросфери</a:t>
            </a: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800" b="1" dirty="0"/>
              <a:t>Екологічні проблеми хімії літосфери</a:t>
            </a: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800" b="1" dirty="0"/>
              <a:t>Екологічні проблеми хімії атмосфери</a:t>
            </a: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800" b="1" dirty="0"/>
              <a:t>Екологія і енергетика</a:t>
            </a: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800" b="1" dirty="0"/>
              <a:t>Техногенні забруднення навколишнього середовища</a:t>
            </a:r>
            <a:endParaRPr lang="uk-UA" sz="2800" dirty="0"/>
          </a:p>
          <a:p>
            <a:pPr>
              <a:lnSpc>
                <a:spcPct val="150000"/>
              </a:lnSpc>
            </a:pPr>
            <a:r>
              <a:rPr lang="uk-UA" sz="2800" b="1" dirty="0"/>
              <a:t>Основи хімічних методів захисту навколишнього середовища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14730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419101"/>
            <a:ext cx="7823200" cy="465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00" y="5575300"/>
            <a:ext cx="956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Чекаємо Вас на нашому курсі!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xmlns="" val="2242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671</TotalTime>
  <Words>207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Капля</vt:lpstr>
      <vt:lpstr>Хімія ноосфери та проблеми екології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vishnevskaya</cp:lastModifiedBy>
  <cp:revision>32</cp:revision>
  <dcterms:created xsi:type="dcterms:W3CDTF">2020-08-12T13:34:10Z</dcterms:created>
  <dcterms:modified xsi:type="dcterms:W3CDTF">2021-03-19T06:31:42Z</dcterms:modified>
</cp:coreProperties>
</file>